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8" d="100"/>
          <a:sy n="58" d="100"/>
        </p:scale>
        <p:origin x="13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C9745D-8B30-4432-AC6A-28405077C11F}"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45645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C9745D-8B30-4432-AC6A-28405077C11F}"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18104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C9745D-8B30-4432-AC6A-28405077C11F}"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296352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C9745D-8B30-4432-AC6A-28405077C11F}"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66705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C9745D-8B30-4432-AC6A-28405077C11F}"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27460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C9745D-8B30-4432-AC6A-28405077C11F}"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10168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C9745D-8B30-4432-AC6A-28405077C11F}" type="datetimeFigureOut">
              <a:rPr lang="fr-FR" smtClean="0"/>
              <a:t>28/02/2022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143035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C9745D-8B30-4432-AC6A-28405077C11F}" type="datetimeFigureOut">
              <a:rPr lang="fr-FR" smtClean="0"/>
              <a:t>28/02/2022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184001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9745D-8B30-4432-AC6A-28405077C11F}" type="datetimeFigureOut">
              <a:rPr lang="fr-FR" smtClean="0"/>
              <a:t>28/02/2022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214514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C9745D-8B30-4432-AC6A-28405077C11F}"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226594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C9745D-8B30-4432-AC6A-28405077C11F}"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50ED22-262C-4350-AA4B-982993875421}" type="slidenum">
              <a:rPr lang="fr-FR" smtClean="0"/>
              <a:t>‹N°›</a:t>
            </a:fld>
            <a:endParaRPr lang="fr-FR"/>
          </a:p>
        </p:txBody>
      </p:sp>
    </p:spTree>
    <p:extLst>
      <p:ext uri="{BB962C8B-B14F-4D97-AF65-F5344CB8AC3E}">
        <p14:creationId xmlns:p14="http://schemas.microsoft.com/office/powerpoint/2010/main" val="398743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9745D-8B30-4432-AC6A-28405077C11F}" type="datetimeFigureOut">
              <a:rPr lang="fr-FR" smtClean="0"/>
              <a:t>28/02/2022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0ED22-262C-4350-AA4B-982993875421}" type="slidenum">
              <a:rPr lang="fr-FR" smtClean="0"/>
              <a:t>‹N°›</a:t>
            </a:fld>
            <a:endParaRPr lang="fr-FR"/>
          </a:p>
        </p:txBody>
      </p:sp>
    </p:spTree>
    <p:extLst>
      <p:ext uri="{BB962C8B-B14F-4D97-AF65-F5344CB8AC3E}">
        <p14:creationId xmlns:p14="http://schemas.microsoft.com/office/powerpoint/2010/main" val="113064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D96147C-5E22-4765-B457-A1480D99892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ZoneTexte 3">
            <a:extLst>
              <a:ext uri="{FF2B5EF4-FFF2-40B4-BE49-F238E27FC236}">
                <a16:creationId xmlns:a16="http://schemas.microsoft.com/office/drawing/2014/main" id="{E7B202BD-881F-4B46-A924-278BA01C6E36}"/>
              </a:ext>
            </a:extLst>
          </p:cNvPr>
          <p:cNvSpPr txBox="1"/>
          <p:nvPr/>
        </p:nvSpPr>
        <p:spPr>
          <a:xfrm>
            <a:off x="0" y="0"/>
            <a:ext cx="9144000" cy="1785104"/>
          </a:xfrm>
          <a:prstGeom prst="rect">
            <a:avLst/>
          </a:prstGeom>
          <a:solidFill>
            <a:schemeClr val="bg2">
              <a:lumMod val="75000"/>
            </a:schemeClr>
          </a:solidFill>
        </p:spPr>
        <p:txBody>
          <a:bodyPr wrap="square" rtlCol="0">
            <a:spAutoFit/>
          </a:bodyPr>
          <a:lstStyle/>
          <a:p>
            <a:pPr algn="ctr"/>
            <a:r>
              <a:rPr lang="fr-FR" sz="4000" b="1" dirty="0">
                <a:solidFill>
                  <a:srgbClr val="FF0000"/>
                </a:solidFill>
              </a:rPr>
              <a:t>Vente de saucissons</a:t>
            </a:r>
          </a:p>
          <a:p>
            <a:r>
              <a:rPr lang="fr-FR" sz="1350" b="1" dirty="0"/>
              <a:t>Suite à son franc succès et à de nombreuses demandes en réapprovisionnement, l’APEL réitère la vente de saucissons affinés en Auvergne et fabriqués avec de la viande française. Ils pèsent entre 160 et 180 gr et se conservent entre 4 et 6 mois. </a:t>
            </a:r>
          </a:p>
          <a:p>
            <a:r>
              <a:rPr lang="fr-FR" sz="1350" b="1" dirty="0"/>
              <a:t>Nous vous les proposons à </a:t>
            </a:r>
            <a:r>
              <a:rPr lang="fr-FR" sz="1350" b="1" dirty="0">
                <a:solidFill>
                  <a:srgbClr val="FF0000"/>
                </a:solidFill>
              </a:rPr>
              <a:t>4,00€</a:t>
            </a:r>
            <a:r>
              <a:rPr lang="fr-FR" sz="1350" b="1" dirty="0"/>
              <a:t> l’unité ou par lot de 3 à </a:t>
            </a:r>
            <a:r>
              <a:rPr lang="fr-FR" sz="1350" b="1" dirty="0">
                <a:solidFill>
                  <a:srgbClr val="FF0000"/>
                </a:solidFill>
              </a:rPr>
              <a:t>10,00€</a:t>
            </a:r>
            <a:r>
              <a:rPr lang="fr-FR" sz="1350" b="1" dirty="0">
                <a:solidFill>
                  <a:srgbClr val="C00000"/>
                </a:solidFill>
              </a:rPr>
              <a:t> </a:t>
            </a:r>
            <a:r>
              <a:rPr lang="fr-FR" sz="1350" b="1" dirty="0"/>
              <a:t>chaque lot. La livraison est prévue la semaine du </a:t>
            </a:r>
            <a:r>
              <a:rPr lang="fr-FR" sz="1350" b="1" dirty="0">
                <a:solidFill>
                  <a:srgbClr val="FF0000"/>
                </a:solidFill>
              </a:rPr>
              <a:t>4 au 8 avril</a:t>
            </a:r>
            <a:r>
              <a:rPr lang="fr-FR" sz="1350" b="1" dirty="0"/>
              <a:t>. </a:t>
            </a:r>
          </a:p>
          <a:p>
            <a:r>
              <a:rPr lang="fr-FR" sz="1350" b="1" dirty="0"/>
              <a:t>Merci de nous retourner votre bon de commande ainsi que le règlement à l’ordre de l’APEL La Providence pour le </a:t>
            </a:r>
            <a:r>
              <a:rPr lang="fr-FR" sz="1350" b="1" dirty="0">
                <a:solidFill>
                  <a:srgbClr val="FF0000"/>
                </a:solidFill>
              </a:rPr>
              <a:t>Mardi 15 mars </a:t>
            </a:r>
            <a:r>
              <a:rPr lang="fr-FR" sz="1350" b="1" dirty="0"/>
              <a:t>au plus tard.						</a:t>
            </a:r>
            <a:r>
              <a:rPr lang="fr-FR" sz="1600" b="1" dirty="0"/>
              <a:t>MERCI de votre soutien !!!</a:t>
            </a:r>
          </a:p>
        </p:txBody>
      </p:sp>
      <p:sp>
        <p:nvSpPr>
          <p:cNvPr id="5" name="Explosion : 14 points 4">
            <a:extLst>
              <a:ext uri="{FF2B5EF4-FFF2-40B4-BE49-F238E27FC236}">
                <a16:creationId xmlns:a16="http://schemas.microsoft.com/office/drawing/2014/main" id="{427268FA-13BF-4AD1-84DA-0ADB2A6D1208}"/>
              </a:ext>
            </a:extLst>
          </p:cNvPr>
          <p:cNvSpPr/>
          <p:nvPr/>
        </p:nvSpPr>
        <p:spPr>
          <a:xfrm>
            <a:off x="6241722" y="2964886"/>
            <a:ext cx="2546405" cy="157133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bg1"/>
                </a:solidFill>
              </a:rPr>
              <a:t>Chèque encaissé en avril</a:t>
            </a:r>
          </a:p>
        </p:txBody>
      </p:sp>
      <p:graphicFrame>
        <p:nvGraphicFramePr>
          <p:cNvPr id="6" name="Tableau 6">
            <a:extLst>
              <a:ext uri="{FF2B5EF4-FFF2-40B4-BE49-F238E27FC236}">
                <a16:creationId xmlns:a16="http://schemas.microsoft.com/office/drawing/2014/main" id="{F51932D1-A444-4083-B16A-A69FE98347A9}"/>
              </a:ext>
            </a:extLst>
          </p:cNvPr>
          <p:cNvGraphicFramePr>
            <a:graphicFrameLocks noGrp="1"/>
          </p:cNvGraphicFramePr>
          <p:nvPr>
            <p:extLst>
              <p:ext uri="{D42A27DB-BD31-4B8C-83A1-F6EECF244321}">
                <p14:modId xmlns:p14="http://schemas.microsoft.com/office/powerpoint/2010/main" val="2652879168"/>
              </p:ext>
            </p:extLst>
          </p:nvPr>
        </p:nvGraphicFramePr>
        <p:xfrm>
          <a:off x="607800" y="2086621"/>
          <a:ext cx="5223805" cy="3542684"/>
        </p:xfrm>
        <a:graphic>
          <a:graphicData uri="http://schemas.openxmlformats.org/drawingml/2006/table">
            <a:tbl>
              <a:tblPr firstRow="1" bandRow="1">
                <a:tableStyleId>{073A0DAA-6AF3-43AB-8588-CEC1D06C72B9}</a:tableStyleId>
              </a:tblPr>
              <a:tblGrid>
                <a:gridCol w="3123098">
                  <a:extLst>
                    <a:ext uri="{9D8B030D-6E8A-4147-A177-3AD203B41FA5}">
                      <a16:colId xmlns:a16="http://schemas.microsoft.com/office/drawing/2014/main" val="3084366277"/>
                    </a:ext>
                  </a:extLst>
                </a:gridCol>
                <a:gridCol w="1076316">
                  <a:extLst>
                    <a:ext uri="{9D8B030D-6E8A-4147-A177-3AD203B41FA5}">
                      <a16:colId xmlns:a16="http://schemas.microsoft.com/office/drawing/2014/main" val="3019554365"/>
                    </a:ext>
                  </a:extLst>
                </a:gridCol>
                <a:gridCol w="1024391">
                  <a:extLst>
                    <a:ext uri="{9D8B030D-6E8A-4147-A177-3AD203B41FA5}">
                      <a16:colId xmlns:a16="http://schemas.microsoft.com/office/drawing/2014/main" val="2136549306"/>
                    </a:ext>
                  </a:extLst>
                </a:gridCol>
              </a:tblGrid>
              <a:tr h="353568">
                <a:tc>
                  <a:txBody>
                    <a:bodyPr/>
                    <a:lstStyle/>
                    <a:p>
                      <a:pPr algn="ctr"/>
                      <a:r>
                        <a:rPr lang="fr-FR" sz="1400" dirty="0"/>
                        <a:t>Variété</a:t>
                      </a:r>
                    </a:p>
                  </a:txBody>
                  <a:tcPr marL="68580" marR="68580" marT="34290" marB="34290"/>
                </a:tc>
                <a:tc>
                  <a:txBody>
                    <a:bodyPr/>
                    <a:lstStyle/>
                    <a:p>
                      <a:pPr algn="ctr"/>
                      <a:r>
                        <a:rPr lang="fr-FR" sz="1400" dirty="0" err="1"/>
                        <a:t>Qtté</a:t>
                      </a:r>
                      <a:endParaRPr lang="fr-FR" sz="1400" dirty="0"/>
                    </a:p>
                  </a:txBody>
                  <a:tcPr marL="68580" marR="68580" marT="34290" marB="34290"/>
                </a:tc>
                <a:tc>
                  <a:txBody>
                    <a:bodyPr/>
                    <a:lstStyle/>
                    <a:p>
                      <a:pPr algn="ctr"/>
                      <a:r>
                        <a:rPr lang="fr-FR" sz="1400" dirty="0"/>
                        <a:t>Total</a:t>
                      </a:r>
                    </a:p>
                  </a:txBody>
                  <a:tcPr marL="68580" marR="68580" marT="34290" marB="34290"/>
                </a:tc>
                <a:extLst>
                  <a:ext uri="{0D108BD9-81ED-4DB2-BD59-A6C34878D82A}">
                    <a16:rowId xmlns:a16="http://schemas.microsoft.com/office/drawing/2014/main" val="552951764"/>
                  </a:ext>
                </a:extLst>
              </a:tr>
              <a:tr h="353568">
                <a:tc>
                  <a:txBody>
                    <a:bodyPr/>
                    <a:lstStyle/>
                    <a:p>
                      <a:r>
                        <a:rPr lang="fr-FR" sz="1400" dirty="0"/>
                        <a:t>Nature</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129908896"/>
                  </a:ext>
                </a:extLst>
              </a:tr>
              <a:tr h="353568">
                <a:tc>
                  <a:txBody>
                    <a:bodyPr/>
                    <a:lstStyle/>
                    <a:p>
                      <a:r>
                        <a:rPr lang="fr-FR" sz="1400" dirty="0"/>
                        <a:t>Fumé</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3181396252"/>
                  </a:ext>
                </a:extLst>
              </a:tr>
              <a:tr h="353568">
                <a:tc>
                  <a:txBody>
                    <a:bodyPr/>
                    <a:lstStyle/>
                    <a:p>
                      <a:r>
                        <a:rPr lang="fr-FR" sz="1400" dirty="0"/>
                        <a:t>Tomates séchées</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1555277271"/>
                  </a:ext>
                </a:extLst>
              </a:tr>
              <a:tr h="353568">
                <a:tc>
                  <a:txBody>
                    <a:bodyPr/>
                    <a:lstStyle/>
                    <a:p>
                      <a:r>
                        <a:rPr lang="fr-FR" sz="1400" dirty="0"/>
                        <a:t>Comté</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1232808505"/>
                  </a:ext>
                </a:extLst>
              </a:tr>
              <a:tr h="353568">
                <a:tc>
                  <a:txBody>
                    <a:bodyPr/>
                    <a:lstStyle/>
                    <a:p>
                      <a:r>
                        <a:rPr lang="fr-FR" sz="1400" dirty="0"/>
                        <a:t>Noisettes</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3419421581"/>
                  </a:ext>
                </a:extLst>
              </a:tr>
              <a:tr h="353568">
                <a:tc>
                  <a:txBody>
                    <a:bodyPr/>
                    <a:lstStyle/>
                    <a:p>
                      <a:r>
                        <a:rPr lang="fr-FR" sz="1400" dirty="0"/>
                        <a:t>Cèpes</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3123202739"/>
                  </a:ext>
                </a:extLst>
              </a:tr>
              <a:tr h="353568">
                <a:tc>
                  <a:txBody>
                    <a:bodyPr/>
                    <a:lstStyle/>
                    <a:p>
                      <a:r>
                        <a:rPr lang="fr-FR" sz="1400" dirty="0"/>
                        <a:t>Piment d’Espelette</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2287182535"/>
                  </a:ext>
                </a:extLst>
              </a:tr>
              <a:tr h="360572">
                <a:tc>
                  <a:txBody>
                    <a:bodyPr/>
                    <a:lstStyle/>
                    <a:p>
                      <a:r>
                        <a:rPr lang="fr-FR" sz="1400" dirty="0"/>
                        <a:t>Provençal </a:t>
                      </a:r>
                      <a:r>
                        <a:rPr lang="fr-FR" sz="1000" dirty="0"/>
                        <a:t>(enrobage herbes/tomate/paprika)</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2182778644"/>
                  </a:ext>
                </a:extLst>
              </a:tr>
              <a:tr h="353568">
                <a:tc>
                  <a:txBody>
                    <a:bodyPr/>
                    <a:lstStyle/>
                    <a:p>
                      <a:pPr algn="ctr"/>
                      <a:r>
                        <a:rPr lang="fr-FR" sz="1400" b="1" dirty="0"/>
                        <a:t>Total</a:t>
                      </a:r>
                    </a:p>
                  </a:txBody>
                  <a:tcPr marL="68580" marR="68580" marT="34290" marB="34290"/>
                </a:tc>
                <a:tc>
                  <a:txBody>
                    <a:bodyPr/>
                    <a:lstStyle/>
                    <a:p>
                      <a:r>
                        <a:rPr lang="fr-FR" sz="1400" dirty="0"/>
                        <a:t>………………</a:t>
                      </a:r>
                    </a:p>
                  </a:txBody>
                  <a:tcPr marL="68580" marR="68580" marT="34290" marB="34290" anchor="b"/>
                </a:tc>
                <a:tc>
                  <a:txBody>
                    <a:bodyPr/>
                    <a:lstStyle/>
                    <a:p>
                      <a:r>
                        <a:rPr lang="fr-FR" sz="1400" dirty="0"/>
                        <a:t>……………..</a:t>
                      </a:r>
                    </a:p>
                  </a:txBody>
                  <a:tcPr marL="68580" marR="68580" marT="34290" marB="34290" anchor="b"/>
                </a:tc>
                <a:extLst>
                  <a:ext uri="{0D108BD9-81ED-4DB2-BD59-A6C34878D82A}">
                    <a16:rowId xmlns:a16="http://schemas.microsoft.com/office/drawing/2014/main" val="1095267884"/>
                  </a:ext>
                </a:extLst>
              </a:tr>
            </a:tbl>
          </a:graphicData>
        </a:graphic>
      </p:graphicFrame>
      <p:sp>
        <p:nvSpPr>
          <p:cNvPr id="8" name="ZoneTexte 7">
            <a:extLst>
              <a:ext uri="{FF2B5EF4-FFF2-40B4-BE49-F238E27FC236}">
                <a16:creationId xmlns:a16="http://schemas.microsoft.com/office/drawing/2014/main" id="{4EA29576-B2F2-4F35-BC65-212A88FFB04F}"/>
              </a:ext>
            </a:extLst>
          </p:cNvPr>
          <p:cNvSpPr txBox="1"/>
          <p:nvPr/>
        </p:nvSpPr>
        <p:spPr>
          <a:xfrm>
            <a:off x="0" y="5930823"/>
            <a:ext cx="9144000" cy="523220"/>
          </a:xfrm>
          <a:prstGeom prst="rect">
            <a:avLst/>
          </a:prstGeom>
          <a:solidFill>
            <a:schemeClr val="bg2">
              <a:lumMod val="90000"/>
            </a:schemeClr>
          </a:solidFill>
        </p:spPr>
        <p:txBody>
          <a:bodyPr wrap="square" rtlCol="0">
            <a:spAutoFit/>
          </a:bodyPr>
          <a:lstStyle/>
          <a:p>
            <a:r>
              <a:rPr lang="fr-FR" sz="1400" b="1" dirty="0"/>
              <a:t>Prénom/Nom de l’enfant : …………………………………………………………………………….…………… Classe : ……………………………………….</a:t>
            </a:r>
          </a:p>
          <a:p>
            <a:r>
              <a:rPr lang="fr-FR" sz="1400" b="1" dirty="0"/>
              <a:t>Tel / Email : ……………………………………………………………………………………………………………………………………………………………………….</a:t>
            </a:r>
          </a:p>
        </p:txBody>
      </p:sp>
      <p:sp>
        <p:nvSpPr>
          <p:cNvPr id="9" name="ZoneTexte 8">
            <a:extLst>
              <a:ext uri="{FF2B5EF4-FFF2-40B4-BE49-F238E27FC236}">
                <a16:creationId xmlns:a16="http://schemas.microsoft.com/office/drawing/2014/main" id="{8F688F1D-AF73-40A0-91EA-DCAA7E4CF259}"/>
              </a:ext>
            </a:extLst>
          </p:cNvPr>
          <p:cNvSpPr txBox="1"/>
          <p:nvPr/>
        </p:nvSpPr>
        <p:spPr>
          <a:xfrm>
            <a:off x="0" y="6454043"/>
            <a:ext cx="9144000" cy="403957"/>
          </a:xfrm>
          <a:prstGeom prst="rect">
            <a:avLst/>
          </a:prstGeom>
          <a:solidFill>
            <a:schemeClr val="bg2">
              <a:lumMod val="75000"/>
            </a:schemeClr>
          </a:solidFill>
        </p:spPr>
        <p:txBody>
          <a:bodyPr wrap="square" rtlCol="0">
            <a:spAutoFit/>
          </a:bodyPr>
          <a:lstStyle/>
          <a:p>
            <a:r>
              <a:rPr lang="fr-FR" sz="675" dirty="0"/>
              <a:t>Les informations recueillies sur ce formulaire sont enregistrées dans un fichier informatisé par l’APEL LA PROVIDENCE. En retournant ce formulaire, vous acceptez que des données soient utilisées afin de vous contacter pour l’opération saucissons. Ces données ne seront transmises qu’aux membres de l’Apel. Elles seront conservées jusqu’à la fin de l’année scolaire. Conformément au RGPD et aux lois « informatiques et liberté », vous pouvez exercer vos droits d’accès, de rectification, d’opposition ou de suppression de ces données à l’adresse suivante : apel.laprovidencebruz@outlook.fr.  </a:t>
            </a:r>
          </a:p>
        </p:txBody>
      </p:sp>
    </p:spTree>
    <p:extLst>
      <p:ext uri="{BB962C8B-B14F-4D97-AF65-F5344CB8AC3E}">
        <p14:creationId xmlns:p14="http://schemas.microsoft.com/office/powerpoint/2010/main" val="18665095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Words>
  <Application>Microsoft Office PowerPoint</Application>
  <PresentationFormat>Affichage à l'écran (4:3)</PresentationFormat>
  <Paragraphs>38</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Typhaine Renou</dc:creator>
  <cp:lastModifiedBy>LE DAIN CLAIRE</cp:lastModifiedBy>
  <cp:revision>16</cp:revision>
  <cp:lastPrinted>2021-01-12T10:15:16Z</cp:lastPrinted>
  <dcterms:created xsi:type="dcterms:W3CDTF">2021-01-12T09:00:23Z</dcterms:created>
  <dcterms:modified xsi:type="dcterms:W3CDTF">2022-02-28T21:13:24Z</dcterms:modified>
</cp:coreProperties>
</file>